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9" r:id="rId3"/>
    <p:sldId id="257" r:id="rId4"/>
    <p:sldId id="258" r:id="rId5"/>
    <p:sldId id="261" r:id="rId6"/>
    <p:sldId id="271" r:id="rId7"/>
    <p:sldId id="272" r:id="rId8"/>
    <p:sldId id="260" r:id="rId9"/>
    <p:sldId id="264" r:id="rId10"/>
    <p:sldId id="265" r:id="rId11"/>
    <p:sldId id="273" r:id="rId12"/>
    <p:sldId id="266" r:id="rId13"/>
    <p:sldId id="268" r:id="rId14"/>
    <p:sldId id="270" r:id="rId15"/>
    <p:sldId id="262" r:id="rId16"/>
    <p:sldId id="263" r:id="rId17"/>
    <p:sldId id="269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B74C75-5651-4591-B010-4DF01465EFE6}" v="1" dt="2020-05-05T17:11:29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0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ggelos Mavrikakis" userId="df794a9a865ef3b9" providerId="LiveId" clId="{68B74C75-5651-4591-B010-4DF01465EFE6}"/>
    <pc:docChg chg="modSld">
      <pc:chgData name="Evaggelos Mavrikakis" userId="df794a9a865ef3b9" providerId="LiveId" clId="{68B74C75-5651-4591-B010-4DF01465EFE6}" dt="2020-05-05T18:23:01.542" v="49" actId="20577"/>
      <pc:docMkLst>
        <pc:docMk/>
      </pc:docMkLst>
      <pc:sldChg chg="modSp mod">
        <pc:chgData name="Evaggelos Mavrikakis" userId="df794a9a865ef3b9" providerId="LiveId" clId="{68B74C75-5651-4591-B010-4DF01465EFE6}" dt="2020-05-05T18:23:01.542" v="49" actId="20577"/>
        <pc:sldMkLst>
          <pc:docMk/>
          <pc:sldMk cId="2232161820" sldId="260"/>
        </pc:sldMkLst>
        <pc:spChg chg="mod">
          <ac:chgData name="Evaggelos Mavrikakis" userId="df794a9a865ef3b9" providerId="LiveId" clId="{68B74C75-5651-4591-B010-4DF01465EFE6}" dt="2020-05-05T18:23:01.542" v="49" actId="20577"/>
          <ac:spMkLst>
            <pc:docMk/>
            <pc:sldMk cId="2232161820" sldId="260"/>
            <ac:spMk id="3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8:22:11.738" v="35" actId="20577"/>
        <pc:sldMkLst>
          <pc:docMk/>
          <pc:sldMk cId="2460956161" sldId="261"/>
        </pc:sldMkLst>
        <pc:spChg chg="mod">
          <ac:chgData name="Evaggelos Mavrikakis" userId="df794a9a865ef3b9" providerId="LiveId" clId="{68B74C75-5651-4591-B010-4DF01465EFE6}" dt="2020-05-05T18:22:11.738" v="35" actId="20577"/>
          <ac:spMkLst>
            <pc:docMk/>
            <pc:sldMk cId="2460956161" sldId="261"/>
            <ac:spMk id="3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7:11:50.493" v="26" actId="20577"/>
        <pc:sldMkLst>
          <pc:docMk/>
          <pc:sldMk cId="1081105891" sldId="264"/>
        </pc:sldMkLst>
        <pc:spChg chg="mod">
          <ac:chgData name="Evaggelos Mavrikakis" userId="df794a9a865ef3b9" providerId="LiveId" clId="{68B74C75-5651-4591-B010-4DF01465EFE6}" dt="2020-05-05T17:11:50.493" v="26" actId="20577"/>
          <ac:spMkLst>
            <pc:docMk/>
            <pc:sldMk cId="1081105891" sldId="264"/>
            <ac:spMk id="6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8:22:18.863" v="36" actId="20577"/>
        <pc:sldMkLst>
          <pc:docMk/>
          <pc:sldMk cId="1630113019" sldId="271"/>
        </pc:sldMkLst>
        <pc:spChg chg="mod">
          <ac:chgData name="Evaggelos Mavrikakis" userId="df794a9a865ef3b9" providerId="LiveId" clId="{68B74C75-5651-4591-B010-4DF01465EFE6}" dt="2020-05-05T18:22:18.863" v="36" actId="20577"/>
          <ac:spMkLst>
            <pc:docMk/>
            <pc:sldMk cId="1630113019" sldId="271"/>
            <ac:spMk id="3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8:22:32.833" v="39" actId="20577"/>
        <pc:sldMkLst>
          <pc:docMk/>
          <pc:sldMk cId="1369019564" sldId="272"/>
        </pc:sldMkLst>
        <pc:spChg chg="mod">
          <ac:chgData name="Evaggelos Mavrikakis" userId="df794a9a865ef3b9" providerId="LiveId" clId="{68B74C75-5651-4591-B010-4DF01465EFE6}" dt="2020-05-05T18:22:32.833" v="39" actId="20577"/>
          <ac:spMkLst>
            <pc:docMk/>
            <pc:sldMk cId="1369019564" sldId="272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920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94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6043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09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2172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2215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75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239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2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152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629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715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231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199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486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6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339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732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33726"/>
          </a:xfrm>
        </p:spPr>
        <p:txBody>
          <a:bodyPr/>
          <a:lstStyle/>
          <a:p>
            <a:r>
              <a:rPr lang="en-US" dirty="0"/>
              <a:t>COVID 19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173060"/>
            <a:ext cx="9144000" cy="1655762"/>
          </a:xfrm>
        </p:spPr>
        <p:txBody>
          <a:bodyPr>
            <a:normAutofit/>
          </a:bodyPr>
          <a:lstStyle/>
          <a:p>
            <a:endParaRPr lang="el-GR" sz="2000" dirty="0"/>
          </a:p>
          <a:p>
            <a:r>
              <a:rPr lang="en-US" sz="2000" b="1" dirty="0" err="1">
                <a:solidFill>
                  <a:schemeClr val="bg1"/>
                </a:solidFill>
              </a:rPr>
              <a:t>Ti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l-GR" sz="2000" b="1" dirty="0" err="1">
                <a:solidFill>
                  <a:schemeClr val="bg1"/>
                </a:solidFill>
              </a:rPr>
              <a:t>πρ</a:t>
            </a:r>
            <a:r>
              <a:rPr lang="en-US" sz="2000" b="1" dirty="0">
                <a:solidFill>
                  <a:schemeClr val="bg1"/>
                </a:solidFill>
              </a:rPr>
              <a:t>e</a:t>
            </a:r>
            <a:r>
              <a:rPr lang="el-GR" sz="2000" b="1" dirty="0">
                <a:solidFill>
                  <a:schemeClr val="bg1"/>
                </a:solidFill>
              </a:rPr>
              <a:t>πει να </a:t>
            </a:r>
            <a:r>
              <a:rPr lang="el-GR" sz="2000" b="1" dirty="0" err="1">
                <a:solidFill>
                  <a:schemeClr val="bg1"/>
                </a:solidFill>
              </a:rPr>
              <a:t>γνωρ</a:t>
            </a:r>
            <a:r>
              <a:rPr lang="en-US" sz="2000" b="1" dirty="0" err="1">
                <a:solidFill>
                  <a:schemeClr val="bg1"/>
                </a:solidFill>
              </a:rPr>
              <a:t>i</a:t>
            </a:r>
            <a:r>
              <a:rPr lang="el-GR" sz="2000" b="1" dirty="0">
                <a:solidFill>
                  <a:schemeClr val="bg1"/>
                </a:solidFill>
              </a:rPr>
              <a:t>ζω για να </a:t>
            </a:r>
            <a:r>
              <a:rPr lang="el-GR" sz="2000" b="1" dirty="0" err="1">
                <a:solidFill>
                  <a:schemeClr val="bg1"/>
                </a:solidFill>
              </a:rPr>
              <a:t>προστατ</a:t>
            </a:r>
            <a:r>
              <a:rPr lang="en-US" sz="2000" b="1" dirty="0" err="1">
                <a:solidFill>
                  <a:schemeClr val="bg1"/>
                </a:solidFill>
              </a:rPr>
              <a:t>ey</a:t>
            </a:r>
            <a:r>
              <a:rPr lang="el-GR" sz="2000" b="1" dirty="0" err="1">
                <a:solidFill>
                  <a:schemeClr val="bg1"/>
                </a:solidFill>
              </a:rPr>
              <a:t>σω</a:t>
            </a:r>
            <a:r>
              <a:rPr lang="el-GR" sz="2000" b="1" dirty="0">
                <a:solidFill>
                  <a:schemeClr val="bg1"/>
                </a:solidFill>
              </a:rPr>
              <a:t> </a:t>
            </a:r>
          </a:p>
          <a:p>
            <a:r>
              <a:rPr lang="el-GR" sz="2000" b="1" dirty="0">
                <a:solidFill>
                  <a:schemeClr val="bg1"/>
                </a:solidFill>
              </a:rPr>
              <a:t>τον </a:t>
            </a:r>
            <a:r>
              <a:rPr lang="el-GR" sz="2000" b="1" dirty="0" err="1">
                <a:solidFill>
                  <a:schemeClr val="bg1"/>
                </a:solidFill>
              </a:rPr>
              <a:t>εαυ</a:t>
            </a:r>
            <a:r>
              <a:rPr lang="en-US" sz="2000" b="1" dirty="0">
                <a:solidFill>
                  <a:schemeClr val="bg1"/>
                </a:solidFill>
              </a:rPr>
              <a:t>to</a:t>
            </a:r>
            <a:r>
              <a:rPr lang="el-GR" sz="2000" b="1" dirty="0">
                <a:solidFill>
                  <a:schemeClr val="bg1"/>
                </a:solidFill>
              </a:rPr>
              <a:t> μου και το </a:t>
            </a:r>
            <a:r>
              <a:rPr lang="el-GR" sz="2000" b="1" dirty="0" err="1">
                <a:solidFill>
                  <a:schemeClr val="bg1"/>
                </a:solidFill>
              </a:rPr>
              <a:t>σχολε</a:t>
            </a:r>
            <a:r>
              <a:rPr lang="en-US" sz="2000" b="1" dirty="0" err="1">
                <a:solidFill>
                  <a:schemeClr val="bg1"/>
                </a:solidFill>
              </a:rPr>
              <a:t>io</a:t>
            </a:r>
            <a:r>
              <a:rPr lang="el-GR" sz="2000" b="1" dirty="0">
                <a:solidFill>
                  <a:schemeClr val="bg1"/>
                </a:solidFill>
              </a:rPr>
              <a:t> μου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Ορθογώνιο 4"/>
          <p:cNvSpPr/>
          <p:nvPr/>
        </p:nvSpPr>
        <p:spPr>
          <a:xfrm>
            <a:off x="6728177" y="5362222"/>
            <a:ext cx="4583289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i="1" dirty="0"/>
              <a:t>Τμήμα Μικροβιακής Αντοχής και Λοιμώξεων που συνδέονται με Φροντίδα Υγείας - ΕΟΔΥ</a:t>
            </a:r>
          </a:p>
        </p:txBody>
      </p:sp>
    </p:spTree>
    <p:extLst>
      <p:ext uri="{BB962C8B-B14F-4D97-AF65-F5344CB8AC3E}">
        <p14:creationId xmlns:p14="http://schemas.microsoft.com/office/powerpoint/2010/main" val="325102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Καθαρά χέρια!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14688" y="2654300"/>
            <a:ext cx="3434901" cy="3416300"/>
          </a:xfrm>
        </p:spPr>
        <p:txBody>
          <a:bodyPr/>
          <a:lstStyle/>
          <a:p>
            <a:endParaRPr lang="el-GR" dirty="0"/>
          </a:p>
          <a:p>
            <a:r>
              <a:rPr lang="el-GR" dirty="0"/>
              <a:t>Πριν το φαγητό</a:t>
            </a:r>
          </a:p>
          <a:p>
            <a:r>
              <a:rPr lang="el-GR" dirty="0"/>
              <a:t>Μετά την τουαλέτα</a:t>
            </a:r>
          </a:p>
          <a:p>
            <a:r>
              <a:rPr lang="el-GR" dirty="0"/>
              <a:t>Όταν έχω αγγίξει ένα αντικείμενο που το έχουν αγγίξει και άλλοι άνθρωποι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AutoShape 16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" name="AutoShape 18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AutoShape 22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" name="AutoShape 24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2878" y="3803892"/>
            <a:ext cx="2466975" cy="184785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7265" y="2677222"/>
            <a:ext cx="2466975" cy="1847850"/>
          </a:xfrm>
          <a:prstGeom prst="rect">
            <a:avLst/>
          </a:prstGeom>
        </p:spPr>
      </p:pic>
      <p:sp>
        <p:nvSpPr>
          <p:cNvPr id="15" name="Ορθογώνιο 14"/>
          <p:cNvSpPr/>
          <p:nvPr/>
        </p:nvSpPr>
        <p:spPr>
          <a:xfrm>
            <a:off x="3922795" y="4727817"/>
            <a:ext cx="41841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νερό και σαπούνι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7174005" y="5778212"/>
            <a:ext cx="48205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αντισηπτικό διάλυμα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048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Πώς να πλένεις </a:t>
            </a:r>
            <a:br>
              <a:rPr lang="el-GR" sz="2800" b="1" dirty="0"/>
            </a:br>
            <a:r>
              <a:rPr lang="el-GR" sz="2800" b="1" dirty="0"/>
              <a:t>σωστά τα χέρια σου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77" y="475897"/>
            <a:ext cx="4463754" cy="625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66333" y="3032478"/>
            <a:ext cx="428628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r>
              <a:rPr lang="el-GR" dirty="0"/>
              <a:t>Χρειάζεσαι 20 δευτερόλεπτα για να έχεις καθαρά χέρια</a:t>
            </a:r>
          </a:p>
          <a:p>
            <a:r>
              <a:rPr lang="el-GR" dirty="0"/>
              <a:t>Μπορείς να πεις δύο φορές το </a:t>
            </a:r>
            <a:r>
              <a:rPr lang="el-GR" b="1" i="1" dirty="0"/>
              <a:t>Να ζήσεις Γιαννάκη….</a:t>
            </a:r>
            <a:endParaRPr lang="en-US" b="1" i="1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512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200" b="1" dirty="0"/>
              <a:t>Δεν αγγίζω το πρόσωπό μου με τα χέρια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4644" y="3201812"/>
            <a:ext cx="4286289" cy="3416300"/>
          </a:xfrm>
        </p:spPr>
        <p:txBody>
          <a:bodyPr/>
          <a:lstStyle/>
          <a:p>
            <a:r>
              <a:rPr lang="el-GR" dirty="0"/>
              <a:t>Δεν αγγίζω τη μύτη, το στόμα και τα μάτια μου με τα χέρια μου</a:t>
            </a:r>
          </a:p>
          <a:p>
            <a:r>
              <a:rPr lang="el-GR" dirty="0"/>
              <a:t>Δεν τρώω τα νύχια μου</a:t>
            </a:r>
          </a:p>
          <a:p>
            <a:r>
              <a:rPr lang="el-GR" dirty="0"/>
              <a:t>Δεν δαγκώνω το μολύβι μου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8" name="Picture 4" descr="Picking nose clipart transparent background - Clip 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41" y="3034375"/>
            <a:ext cx="3174647" cy="238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60499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Καλύπτω το βήχα ή το φτέρνισμά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Όταν βήχω </a:t>
            </a:r>
            <a:r>
              <a:rPr lang="el-GR"/>
              <a:t>ή φτερνίζομαι </a:t>
            </a:r>
            <a:r>
              <a:rPr lang="el-GR" dirty="0"/>
              <a:t>καλύπτω το στόμα και τη μύτη μου με τον αγκώνα μου ή με χαρτομάντηλο το οποίο μετά το πετάω στα σκουπίδια</a:t>
            </a:r>
          </a:p>
          <a:p>
            <a:r>
              <a:rPr lang="el-GR" dirty="0"/>
              <a:t>Εάν δεν έχω χαρτομάντηλα και καλύψω το στόμα μου με το χέρι μου φροντίζω μετά να καθαρίσω τα χέρια μου</a:t>
            </a:r>
          </a:p>
          <a:p>
            <a:endParaRPr lang="el-GR" dirty="0"/>
          </a:p>
        </p:txBody>
      </p:sp>
      <p:pic>
        <p:nvPicPr>
          <p:cNvPr id="2050" name="Picture 2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86" y="4068762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023084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Δεν ανταλλάσσω αντικείμενα με τους άλλους!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50155" y="2637367"/>
            <a:ext cx="7684245" cy="3416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Είναι πολύ σημαντικό να καταλάβουμε ότι δεν πρέπει να μοιραζόμαστε αντικείμενα με τους συμμαθητές μας. Γι’ αυτό το λόγο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Πριν ξεκινήσουμε το πρωί από το σπίτι πρέπει να έχουμε φροντίσει να έχουμε όλα αυτά που χρειαζόμαστε για την συγκεκριμένη ημέρα στο σχολείο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Δεν δανειζόμαστε και δεν δανείζουμε αντικείμενα όπως στυλό, μολύβια, γόμες, τετράδια, χαρτάκια, καλλυντικά κ.ά.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Δεν μοιραζόμαστε κινητά τηλέφωνα, για τα οποία ακολουθούμε τους κανονισμούς του σχολείου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Στη περίπτωση που πρέπει να δανειστούμε ή να δανείσουμε κάτι το καθαρίζουμε όπως επίσης και τα χέρια μας</a:t>
            </a:r>
          </a:p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0911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Τι μπορείς να κάνεις για να προστατεύσεις τους συμμαθητές σου και τους δασκάλους σου!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500"/>
            <a:ext cx="9317784" cy="3740150"/>
          </a:xfrm>
        </p:spPr>
        <p:txBody>
          <a:bodyPr>
            <a:normAutofit/>
          </a:bodyPr>
          <a:lstStyle/>
          <a:p>
            <a:r>
              <a:rPr lang="el-GR" dirty="0"/>
              <a:t>Ακολουθείς τις οδηγίες του σχολείου </a:t>
            </a:r>
          </a:p>
          <a:p>
            <a:r>
              <a:rPr lang="el-GR" dirty="0"/>
              <a:t>Όταν νιώθεις άρρωστος ενημερώνεις πριν πας στο σχολείο και μένεις στο σπίτι</a:t>
            </a:r>
          </a:p>
          <a:p>
            <a:r>
              <a:rPr lang="el-GR" dirty="0"/>
              <a:t>Εάν αισθανθείς άρρωστος κατά τη διάρκεια του μαθήματος το λες στο δάσκαλό σου</a:t>
            </a:r>
          </a:p>
          <a:p>
            <a:r>
              <a:rPr lang="el-GR" dirty="0"/>
              <a:t>Μην ανταλλάσσεις αντικείμενα με τους συμμαθητές και τους δασκάλους σου (στυλό, τετράδια, μπουκαλάκια νερού, κινητά τηλέφωνα </a:t>
            </a:r>
            <a:r>
              <a:rPr lang="el-GR" dirty="0" err="1"/>
              <a:t>κ.ά</a:t>
            </a:r>
            <a:r>
              <a:rPr lang="el-GR" dirty="0"/>
              <a:t>)</a:t>
            </a:r>
          </a:p>
          <a:p>
            <a:r>
              <a:rPr lang="el-GR" dirty="0"/>
              <a:t>Να έχεις πάντα μαζί σου χαρτομάντηλα </a:t>
            </a:r>
          </a:p>
          <a:p>
            <a:r>
              <a:rPr lang="el-GR" dirty="0"/>
              <a:t>Να πλένεις τα χέρια σου συχνά 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83100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Τι πρέπει να κάνεις όταν είσαι άρρωστος</a:t>
            </a:r>
            <a:r>
              <a:rPr lang="en-US" sz="2800" b="1" dirty="0"/>
              <a:t>;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728913"/>
            <a:ext cx="9728200" cy="3448050"/>
          </a:xfrm>
        </p:spPr>
        <p:txBody>
          <a:bodyPr/>
          <a:lstStyle/>
          <a:p>
            <a:r>
              <a:rPr lang="el-GR" dirty="0"/>
              <a:t>Ενημερώνεις τους γονείς σου και μένεις στο σπίτι</a:t>
            </a:r>
          </a:p>
          <a:p>
            <a:r>
              <a:rPr lang="el-GR" dirty="0"/>
              <a:t>Οι γονείς σου θα πρέπει να συμβουλευτούν τον οικογενειακό σας ιατρό </a:t>
            </a:r>
          </a:p>
          <a:p>
            <a:r>
              <a:rPr lang="el-GR" dirty="0"/>
              <a:t>Θα μείνεις στο σπίτι μέχρι να γίνεις εντελώς καλά</a:t>
            </a:r>
          </a:p>
          <a:p>
            <a:r>
              <a:rPr lang="el-GR" dirty="0"/>
              <a:t>Όσο έχεις συμπτώματα αποφεύγεις τις εξωσχολικές δραστηριότητες και την επαφή με ηλικιωμένα άτομα</a:t>
            </a:r>
          </a:p>
          <a:p>
            <a:r>
              <a:rPr lang="el-GR" dirty="0"/>
              <a:t>Οι γονείς σου θα πρέπει να ενημερώσουν το σχολείο για τα συμπτώματά σου και να συμβουλευτούν τον οικογενειακό σας γιατρό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21098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/>
              <a:t>Ο,τιδήποτε</a:t>
            </a:r>
            <a:r>
              <a:rPr lang="el-GR" sz="2800" b="1" dirty="0"/>
              <a:t> με προβληματίζει το συζητώ με τους δασκάλους και τους γονείς μου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96109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sz="2000" b="1" dirty="0"/>
              <a:t>Δεν φοβάμαι</a:t>
            </a:r>
            <a:r>
              <a:rPr lang="en-US" sz="2000" b="1" dirty="0"/>
              <a:t>:</a:t>
            </a:r>
            <a:endParaRPr lang="el-GR" sz="2000" b="1" dirty="0"/>
          </a:p>
          <a:p>
            <a:r>
              <a:rPr lang="el-GR" dirty="0"/>
              <a:t>Προστατεύω τον εαυτό μου</a:t>
            </a:r>
          </a:p>
          <a:p>
            <a:r>
              <a:rPr lang="el-GR" dirty="0"/>
              <a:t>Προστατεύω την οικογένειά μου και τους ηλικιωμένους ανθρώπους που ζουν κοντά μου</a:t>
            </a:r>
          </a:p>
          <a:p>
            <a:r>
              <a:rPr lang="el-GR" dirty="0"/>
              <a:t>Προστατεύω τους φίλους και τους συμμαθητές μου</a:t>
            </a:r>
          </a:p>
          <a:p>
            <a:r>
              <a:rPr lang="el-GR" dirty="0"/>
              <a:t>Προστατεύω τους δασκάλους και τους καθηγητές μου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38168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5775" y="973668"/>
            <a:ext cx="9886950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/>
              <a:t>Γιατί είναι τόσο σημαντικό να ενημερωθούμε </a:t>
            </a:r>
            <a:br>
              <a:rPr lang="el-GR" sz="2800" b="1" dirty="0"/>
            </a:br>
            <a:r>
              <a:rPr lang="el-GR" sz="2800" b="1" dirty="0"/>
              <a:t>για το νέο </a:t>
            </a:r>
            <a:r>
              <a:rPr lang="el-GR" sz="2800" b="1" dirty="0" err="1"/>
              <a:t>κορον</a:t>
            </a:r>
            <a:r>
              <a:rPr lang="en-US" sz="2800" b="1" dirty="0"/>
              <a:t>o</a:t>
            </a:r>
            <a:r>
              <a:rPr lang="el-GR" sz="2800" b="1" dirty="0" err="1"/>
              <a:t>ϊό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57225" y="2603499"/>
            <a:ext cx="11044238" cy="378301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l-GR" sz="2400" dirty="0"/>
              <a:t>Χιλιάδες άνθρωποι σε όλο τον κόσμο τους τελευταίους τέσσερις μήνες έχουν αρρωστήσει από το νέο </a:t>
            </a:r>
            <a:r>
              <a:rPr lang="el-GR" sz="2400" dirty="0" err="1"/>
              <a:t>κορονοϊό</a:t>
            </a:r>
            <a:r>
              <a:rPr lang="el-GR" sz="2400" dirty="0"/>
              <a:t>. </a:t>
            </a:r>
          </a:p>
          <a:p>
            <a:pPr marL="0" indent="0" algn="just">
              <a:buNone/>
            </a:pPr>
            <a:r>
              <a:rPr lang="el-GR" sz="2400" dirty="0"/>
              <a:t>Κι αυτό γιατί μεταδίδεται από άνθρωπο σε άνθρωπο εάν δεν τηρούνται τα κατάλληλα μέτρα υγιεινής.</a:t>
            </a:r>
          </a:p>
          <a:p>
            <a:pPr marL="0" indent="0" algn="just">
              <a:buNone/>
            </a:pPr>
            <a:r>
              <a:rPr lang="el-GR" sz="2400" dirty="0"/>
              <a:t>Γι αυτό το λόγο είναι πολύ σημαντικό να ενημερωθούμε για το τι πρέπει να κάνουμε για να προστατεύουμε τον εαυτό μας,</a:t>
            </a:r>
            <a:r>
              <a:rPr lang="en-US" sz="2400" dirty="0"/>
              <a:t> </a:t>
            </a:r>
            <a:r>
              <a:rPr lang="el-GR" sz="2400" dirty="0"/>
              <a:t>το σχολείο και την οικογένειά μας.</a:t>
            </a:r>
          </a:p>
          <a:p>
            <a:pPr marL="0" indent="0" algn="just">
              <a:buNone/>
            </a:pPr>
            <a:endParaRPr lang="el-GR" sz="2400" dirty="0"/>
          </a:p>
          <a:p>
            <a:pPr marL="0" indent="0" algn="ctr">
              <a:buNone/>
            </a:pPr>
            <a:r>
              <a:rPr lang="el-GR" sz="2400" b="1" dirty="0"/>
              <a:t>Προστατεύοντας τον εαυτό μου προστατεύω και όσους βρίσκονται γύρω μου</a:t>
            </a:r>
          </a:p>
          <a:p>
            <a:pPr marL="0" indent="0" algn="ctr">
              <a:buNone/>
            </a:pPr>
            <a:r>
              <a:rPr lang="el-GR" sz="2400" b="1" dirty="0"/>
              <a:t>Ενημερώνομαι και δεν φοβάμαι!</a:t>
            </a:r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89961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Τι είναι το </a:t>
            </a:r>
            <a:r>
              <a:rPr lang="en-US" sz="3200" b="1" dirty="0"/>
              <a:t>COVID 19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7238" y="2603499"/>
            <a:ext cx="10529887" cy="38973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COVID 19 </a:t>
            </a:r>
            <a:r>
              <a:rPr lang="el-GR" sz="2000" dirty="0"/>
              <a:t>ονομάζεται η λοίμωξη που προκαλεί ο νέος </a:t>
            </a:r>
            <a:r>
              <a:rPr lang="el-GR" sz="2000" dirty="0" err="1"/>
              <a:t>κορονοϊός</a:t>
            </a:r>
            <a:endParaRPr lang="el-GR" sz="2000" dirty="0"/>
          </a:p>
          <a:p>
            <a:pPr marL="0" indent="0" algn="just">
              <a:buNone/>
            </a:pPr>
            <a:r>
              <a:rPr lang="el-GR" sz="2000" dirty="0"/>
              <a:t>Ένα άτομο που έχει </a:t>
            </a:r>
            <a:r>
              <a:rPr lang="en-US" sz="2000" dirty="0"/>
              <a:t>COVID19 </a:t>
            </a:r>
            <a:r>
              <a:rPr lang="el-GR" sz="2000" dirty="0"/>
              <a:t>μπορεί να εμφανίσει από πολύ ήπια συμπτώματα μέχρι πολύ σοβαρά και να χρειαστεί να νοσηλευτεί σε νοσοκομείο.</a:t>
            </a:r>
          </a:p>
          <a:p>
            <a:pPr marL="0" indent="0" algn="just">
              <a:buNone/>
            </a:pPr>
            <a:r>
              <a:rPr lang="el-GR" sz="2000" dirty="0"/>
              <a:t>Άτομα που θα νοσηλευτούν σε νοσοκομείο συνήθως έχουν και άλλα προβλήματα υγείας που συμβαίνει πιο συχνά με τους ηλικιωμένους ανθρώπους τους οποίους και πρέπει να προστατεύσουμε.</a:t>
            </a:r>
          </a:p>
          <a:p>
            <a:pPr marL="0" indent="0" algn="just">
              <a:buNone/>
            </a:pPr>
            <a:r>
              <a:rPr lang="el-GR" sz="2000" dirty="0"/>
              <a:t>Υπάρχουν άνθρωποι που ενώ έχουν τον ιό μπορεί να μην εμφανίσουν συμπτώματα, παρόλα αυτά μπορεί να τον μεταδώσουν σε άλλους ανθρώπους.</a:t>
            </a:r>
          </a:p>
          <a:p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930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συμπτώματα έχεις όταν αρρωστήσεις από τον νέο </a:t>
            </a:r>
            <a:r>
              <a:rPr lang="el-GR" sz="3200" b="1" dirty="0" err="1"/>
              <a:t>κορονοϊό</a:t>
            </a:r>
            <a:r>
              <a:rPr lang="en-US" sz="3200" b="1" dirty="0"/>
              <a:t>;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2959"/>
            <a:ext cx="5381978" cy="3446285"/>
          </a:xfrm>
        </p:spPr>
        <p:txBody>
          <a:bodyPr>
            <a:normAutofit/>
          </a:bodyPr>
          <a:lstStyle/>
          <a:p>
            <a:r>
              <a:rPr lang="el-GR" dirty="0"/>
              <a:t>Πυρετό</a:t>
            </a:r>
          </a:p>
          <a:p>
            <a:r>
              <a:rPr lang="el-GR" dirty="0"/>
              <a:t>Πονόλαιμο</a:t>
            </a:r>
          </a:p>
          <a:p>
            <a:r>
              <a:rPr lang="el-GR" dirty="0"/>
              <a:t>Βήχα</a:t>
            </a:r>
          </a:p>
          <a:p>
            <a:r>
              <a:rPr lang="el-GR" dirty="0"/>
              <a:t>Δυσκολία στην αναπνοή</a:t>
            </a:r>
          </a:p>
          <a:p>
            <a:r>
              <a:rPr lang="el-GR" dirty="0"/>
              <a:t>Διάρροιες </a:t>
            </a:r>
          </a:p>
          <a:p>
            <a:r>
              <a:rPr lang="el-GR" dirty="0"/>
              <a:t>Δεν έχεις γεύση ή όσφρηση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89077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Πως μεταδίδεται ο νέος </a:t>
            </a:r>
            <a:r>
              <a:rPr lang="el-GR" sz="3200" b="1" dirty="0" err="1"/>
              <a:t>κορονοϊός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3340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Ο νέος </a:t>
            </a:r>
            <a:r>
              <a:rPr lang="el-GR" sz="2000" dirty="0" err="1"/>
              <a:t>κορονοϊός</a:t>
            </a:r>
            <a:r>
              <a:rPr lang="el-GR" sz="2000" dirty="0"/>
              <a:t> μπορεί να μεταδοθεί από ένα άρρωστο άνθρωπο με εκκρίσεις του αναπνευστικού συστήματος κυρίως όταν αυτός βήχει ή φτερνίζεται. Γι' αυτό το λόγο είναι πιο πιθανό να κολλήσουμε τον ιό</a:t>
            </a:r>
            <a:r>
              <a:rPr lang="en-US" sz="2000" dirty="0"/>
              <a:t>:</a:t>
            </a:r>
            <a:endParaRPr lang="el-GR" sz="2000" dirty="0"/>
          </a:p>
          <a:p>
            <a:r>
              <a:rPr lang="el-GR" sz="2000" dirty="0"/>
              <a:t>Όταν είμαστε σε στενή επαφή με ένα άρρωστο άτομο, δηλαδή σε απόσταση 1,5 μέτρου.</a:t>
            </a:r>
          </a:p>
          <a:p>
            <a:r>
              <a:rPr lang="el-GR" sz="2000" dirty="0"/>
              <a:t>Όταν αγγίζουμε επιφάνειες ή αντικείμενα που έχουν μολυνθεί από ένα άρρωστο άτομο, επειδή τα άγγιξε με βρώμικα χέρια ή επειδή φτερνίστηκε ή έβηξε ενώ ήταν κοντά σε αυτά, και μετά αγγίξουμε τα πρόσωπό μας, τη μύτη, το στόμα ή τα μάτια μας. 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46095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99733" y="2611442"/>
            <a:ext cx="8161867" cy="58331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/>
              <a:t>Όταν είμαστε κοντά σε ένα άρρωστο άτομο κρατάμε απόσταση 1,5 μέτρου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6" name="Picture 2" descr="COVID-19 pandemic: Tips to remain 'sane and safe' during social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691" y="3315235"/>
            <a:ext cx="4834114" cy="309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11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17888" y="2976033"/>
            <a:ext cx="4715267" cy="34163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Όταν αγγίζουμε επιφάνειες ή αντικείμενα που έχουν μολυνθεί από ένα άρρωστο άτομο, επειδή τα άγγιξε με βρώμικα χέρια ή επειδή φταρνίστηκε ή έβηξε ενώ ήταν κοντά σε αυτά, και μετά αγγίξουμε το πρόσωπό μας, τη μύτη, το στόμα  ή τα μάτια μας μπορεί να αρρωστήσουμε κι εμείς.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2" name="Picture 4" descr="Hand Hygiene Washing Bacteria, hand, hand, hygiene, washing pn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44704"/>
            <a:ext cx="3466042" cy="253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01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πρέπει να κάνεις για να προστατεύσεις τον εαυτό σου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499"/>
            <a:ext cx="9674970" cy="3783013"/>
          </a:xfrm>
        </p:spPr>
        <p:txBody>
          <a:bodyPr>
            <a:normAutofit/>
          </a:bodyPr>
          <a:lstStyle/>
          <a:p>
            <a:r>
              <a:rPr lang="el-GR" dirty="0"/>
              <a:t>Όταν βήχω ή φτερνίζομαι καλύπτω το στόμα και τη μύτη μου με τον αγκώνα μου ή με χαρτομάντηλο το οποίο μετά πετάω στα σκουπίδια</a:t>
            </a:r>
          </a:p>
          <a:p>
            <a:r>
              <a:rPr lang="el-GR" dirty="0"/>
              <a:t>Κρατάω αποστάσεις από τους άλλους, δεν στριμώχνομαι στο </a:t>
            </a:r>
            <a:r>
              <a:rPr lang="el-GR"/>
              <a:t>προαύλιο και στις </a:t>
            </a:r>
            <a:r>
              <a:rPr lang="el-GR" dirty="0"/>
              <a:t>σκάλες. </a:t>
            </a:r>
          </a:p>
          <a:p>
            <a:r>
              <a:rPr lang="el-GR" dirty="0"/>
              <a:t>Πλένω συχνά τα χέρια μου με νερό και σαπούνι ή ζητάω από τον δάσκαλό μου αλκοολούχο αντισηπτικό διάλυμα για να καθαρίσω τα χέρια μου.</a:t>
            </a:r>
          </a:p>
          <a:p>
            <a:r>
              <a:rPr lang="el-GR" dirty="0"/>
              <a:t>Δεν ακουμπώ με τα χέρια μου το πρόσωπό μου</a:t>
            </a:r>
          </a:p>
          <a:p>
            <a:r>
              <a:rPr lang="el-GR" dirty="0"/>
              <a:t>Δεν ανταλλάσσω αντικείμενα με τους συμμαθητές μου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23216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αποφεύγω τον συνωστισμό! </a:t>
            </a:r>
          </a:p>
        </p:txBody>
      </p:sp>
      <p:pic>
        <p:nvPicPr>
          <p:cNvPr id="3074" name="Picture 2" descr="All Of Us - Vector Crowd Of People, HD Png Download , Transparent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78" y="3071284"/>
            <a:ext cx="7034477" cy="35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669533" y="3071284"/>
            <a:ext cx="343962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Στις σκάλες του σχολείου</a:t>
            </a:r>
          </a:p>
          <a:p>
            <a:r>
              <a:rPr lang="el-GR" dirty="0"/>
              <a:t>Στην είσοδο του σχολείου </a:t>
            </a:r>
          </a:p>
          <a:p>
            <a:r>
              <a:rPr lang="el-GR" dirty="0"/>
              <a:t>Σε εσωτερικούς χώρους </a:t>
            </a:r>
          </a:p>
          <a:p>
            <a:r>
              <a:rPr lang="el-GR" dirty="0"/>
              <a:t>Στο προαύλιο κρατάω αποστάσεις με τους συμμαθητές μου </a:t>
            </a:r>
          </a:p>
          <a:p>
            <a:endParaRPr lang="en-US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1105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Αίθουσα συσκέψεων &quot;Ιόν&quot;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296</TotalTime>
  <Words>947</Words>
  <Application>Microsoft Office PowerPoint</Application>
  <PresentationFormat>Ευρεία οθόνη</PresentationFormat>
  <Paragraphs>90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Wingdings</vt:lpstr>
      <vt:lpstr>Wingdings 3</vt:lpstr>
      <vt:lpstr>Αίθουσα συσκέψεων "Ιόν"</vt:lpstr>
      <vt:lpstr>COVID 19</vt:lpstr>
      <vt:lpstr>Γιατί είναι τόσο σημαντικό να ενημερωθούμε  για το νέο κορονoϊό</vt:lpstr>
      <vt:lpstr>Τι είναι το COVID 19</vt:lpstr>
      <vt:lpstr>Τι συμπτώματα έχεις όταν αρρωστήσεις από τον νέο κορονοϊό;</vt:lpstr>
      <vt:lpstr>Πως μεταδίδεται ο νέος κορονοϊός</vt:lpstr>
      <vt:lpstr>Να θυμάσαι! </vt:lpstr>
      <vt:lpstr>Να θυμάσαι!</vt:lpstr>
      <vt:lpstr>Τι πρέπει να κάνεις για να προστατεύσεις τον εαυτό σου</vt:lpstr>
      <vt:lpstr>Να αποφεύγω τον συνωστισμό! </vt:lpstr>
      <vt:lpstr>Καθαρά χέρια!</vt:lpstr>
      <vt:lpstr>Πώς να πλένεις  σωστά τα χέρια σου</vt:lpstr>
      <vt:lpstr>Δεν αγγίζω το πρόσωπό μου με τα χέρια μου!</vt:lpstr>
      <vt:lpstr>Καλύπτω το βήχα ή το φτέρνισμά μου!</vt:lpstr>
      <vt:lpstr>Δεν ανταλλάσσω αντικείμενα με τους άλλους!</vt:lpstr>
      <vt:lpstr>Τι μπορείς να κάνεις για να προστατεύσεις τους συμμαθητές σου και τους δασκάλους σου!</vt:lpstr>
      <vt:lpstr>Τι πρέπει να κάνεις όταν είσαι άρρωστος;</vt:lpstr>
      <vt:lpstr>Ο,τιδήποτε με προβληματίζει το συζητώ με τους δασκάλους και τους γονείς μου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</dc:title>
  <dc:creator>Flora</dc:creator>
  <cp:lastModifiedBy>Teacher</cp:lastModifiedBy>
  <cp:revision>71</cp:revision>
  <dcterms:created xsi:type="dcterms:W3CDTF">2020-04-20T19:37:03Z</dcterms:created>
  <dcterms:modified xsi:type="dcterms:W3CDTF">2020-05-06T09:44:25Z</dcterms:modified>
</cp:coreProperties>
</file>