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20/4/2017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20/4/2017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20/4/2017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20/4/2017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20/4/2017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20/4/2017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20/4/2017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20/4/2017</a:t>
            </a:fld>
            <a:endParaRPr lang="el-GR"/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20/4/2017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20/4/2017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20/4/2017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20/4/2017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85786" y="1428736"/>
            <a:ext cx="7772400" cy="1470025"/>
          </a:xfrm>
        </p:spPr>
        <p:txBody>
          <a:bodyPr/>
          <a:lstStyle/>
          <a:p>
            <a:r>
              <a:rPr lang="el-GR" dirty="0" smtClean="0"/>
              <a:t>Η ΕΞΕΛΙΞΗ ΤΗΣ ΦΩΤΟΓΡΑΦΙΑΣ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ΕΡΕΥΝΗΤΙΚΗ ΕΡΓΑΣΙΑ</a:t>
            </a:r>
          </a:p>
          <a:p>
            <a:r>
              <a:rPr lang="el-GR" dirty="0" smtClean="0"/>
              <a:t>Β1 ΓΕΛ ΜΕΤΣΟΒΟΥ</a:t>
            </a:r>
          </a:p>
          <a:p>
            <a:r>
              <a:rPr lang="el-GR" dirty="0" smtClean="0"/>
              <a:t>ΣΧ.ΕΤΟΣ 2016-17</a:t>
            </a:r>
            <a:endParaRPr lang="el-G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511156"/>
          </a:xfrm>
        </p:spPr>
        <p:txBody>
          <a:bodyPr>
            <a:normAutofit fontScale="90000"/>
          </a:bodyPr>
          <a:lstStyle/>
          <a:p>
            <a:r>
              <a:rPr lang="el-GR" sz="3200" dirty="0" smtClean="0"/>
              <a:t>Η ΙΣΤΟΡΙΑ ΤΗΣ ΦΩΤΟΓΡΑΦΙΑΣ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928670"/>
            <a:ext cx="8686800" cy="5572164"/>
          </a:xfrm>
        </p:spPr>
        <p:txBody>
          <a:bodyPr>
            <a:noAutofit/>
          </a:bodyPr>
          <a:lstStyle/>
          <a:p>
            <a:pPr lvl="0"/>
            <a:r>
              <a:rPr lang="el-GR" sz="1400" dirty="0" smtClean="0"/>
              <a:t>Γύρω στο 350 </a:t>
            </a:r>
            <a:r>
              <a:rPr lang="el-GR" sz="1400" dirty="0" err="1" smtClean="0"/>
              <a:t>π.Χ.</a:t>
            </a:r>
            <a:r>
              <a:rPr lang="el-GR" sz="1400" dirty="0" smtClean="0"/>
              <a:t> Ο Αριστοτέλης περιγράφει τον τρόπο που λειτουργεί η </a:t>
            </a:r>
            <a:r>
              <a:rPr lang="el-GR" sz="1400" dirty="0" err="1" smtClean="0"/>
              <a:t>camera</a:t>
            </a:r>
            <a:r>
              <a:rPr lang="el-GR" sz="1400" dirty="0" smtClean="0"/>
              <a:t> </a:t>
            </a:r>
            <a:r>
              <a:rPr lang="el-GR" sz="1400" dirty="0" err="1" smtClean="0"/>
              <a:t>obscura</a:t>
            </a:r>
            <a:r>
              <a:rPr lang="el-GR" sz="1400" dirty="0" smtClean="0"/>
              <a:t>, η απλούστερη μορφή μηχανής (που στην ουσία καθρεπτίζει την εικόνα που βλέπουμε από το σκόπευτρο).</a:t>
            </a:r>
          </a:p>
          <a:p>
            <a:pPr lvl="0"/>
            <a:r>
              <a:rPr lang="el-GR" sz="1400" dirty="0" smtClean="0"/>
              <a:t>Γύρω στο 1600-1620 φαίνεται ότι εμφανίστηκε η πρώτη φορητή μηχανή σε λογικές διαστάσεις, ώστε να μεταφέρεται από δύο άτομα, </a:t>
            </a:r>
            <a:r>
              <a:rPr lang="el-GR" sz="1400" dirty="0" err="1" smtClean="0"/>
              <a:t>camera</a:t>
            </a:r>
            <a:r>
              <a:rPr lang="el-GR" sz="1400" dirty="0" smtClean="0"/>
              <a:t> </a:t>
            </a:r>
            <a:r>
              <a:rPr lang="el-GR" sz="1400" dirty="0" err="1" smtClean="0"/>
              <a:t>obscura</a:t>
            </a:r>
            <a:r>
              <a:rPr lang="el-GR" sz="1400" dirty="0" smtClean="0"/>
              <a:t>, πρόγονος της σημερινής φωτογραφικής μηχανής.</a:t>
            </a:r>
          </a:p>
          <a:p>
            <a:r>
              <a:rPr lang="el-GR" sz="1400" dirty="0" smtClean="0"/>
              <a:t>Το 1833 ο </a:t>
            </a:r>
            <a:r>
              <a:rPr lang="el-GR" sz="1400" dirty="0" err="1" smtClean="0"/>
              <a:t>Φοξ</a:t>
            </a:r>
            <a:r>
              <a:rPr lang="el-GR" sz="1400" dirty="0" smtClean="0"/>
              <a:t> </a:t>
            </a:r>
            <a:r>
              <a:rPr lang="el-GR" sz="1400" dirty="0" err="1" smtClean="0"/>
              <a:t>Ταμπλότ</a:t>
            </a:r>
            <a:r>
              <a:rPr lang="el-GR" sz="1400" dirty="0" smtClean="0"/>
              <a:t> στην Αγγλία κατάφερε να πάρει αρνητικές φωτογραφίες σε χαρτί και να τις σταθεροποιήσει .Το 1835 η πρώτη αρνητική φωτογραφία του </a:t>
            </a:r>
            <a:r>
              <a:rPr lang="el-GR" sz="1400" dirty="0" err="1" smtClean="0"/>
              <a:t>Τάλμποτ</a:t>
            </a:r>
            <a:r>
              <a:rPr lang="el-GR" sz="1400" dirty="0" smtClean="0"/>
              <a:t> σε χαρτί, το παράθυρο του σπιτιού του, ήταν γεγονός.</a:t>
            </a:r>
          </a:p>
          <a:p>
            <a:r>
              <a:rPr lang="el-GR" sz="1400" dirty="0" smtClean="0"/>
              <a:t>. Το 1839 είναι η χρονιά δημοσιοποίησης της εφεύρεσης της φωτογραφίας στη Γαλλία. Η Ακαδημία των Επιστημών αναγνωρίζει επίσημα τη μέθοδο  του </a:t>
            </a:r>
            <a:r>
              <a:rPr lang="el-GR" sz="1400" dirty="0" err="1" smtClean="0"/>
              <a:t>Νταγκέρ</a:t>
            </a:r>
            <a:r>
              <a:rPr lang="el-GR" sz="1400" dirty="0" smtClean="0"/>
              <a:t> (</a:t>
            </a:r>
            <a:r>
              <a:rPr lang="el-GR" sz="1400" dirty="0" err="1" smtClean="0"/>
              <a:t>Daguerre</a:t>
            </a:r>
            <a:r>
              <a:rPr lang="el-GR" sz="1400" dirty="0" smtClean="0"/>
              <a:t>).</a:t>
            </a:r>
          </a:p>
          <a:p>
            <a:r>
              <a:rPr lang="el-GR" sz="1400" dirty="0" smtClean="0"/>
              <a:t>Το 1853 αναφέρεται ιστορικά σαν το πρώτο, γνωστό επαγγελματικό φωτογραφικό εργαστήριο, αυτό του Γάλλου </a:t>
            </a:r>
            <a:r>
              <a:rPr lang="el-GR" sz="1400" dirty="0" err="1" smtClean="0"/>
              <a:t>Ναντάρ</a:t>
            </a:r>
            <a:r>
              <a:rPr lang="el-GR" sz="1400" dirty="0" smtClean="0"/>
              <a:t> στο Παρίσι</a:t>
            </a:r>
          </a:p>
          <a:p>
            <a:pPr lvl="0"/>
            <a:r>
              <a:rPr lang="el-GR" sz="1400" dirty="0" smtClean="0"/>
              <a:t>Το 1861 ο Μάξουελ και η πρώτη έγχρωμη αναπαραγωγή με χρήση τριών μαυρόασπρων διαφανειών με τη χρήση φίλτρων των τριών βασικών χρωμάτων.</a:t>
            </a:r>
          </a:p>
          <a:p>
            <a:r>
              <a:rPr lang="el-GR" sz="1400" dirty="0" smtClean="0"/>
              <a:t>Το 1888 το πρώτο φιλμ (αμερικάνικο) </a:t>
            </a:r>
            <a:r>
              <a:rPr lang="el-GR" sz="1400" dirty="0" err="1" smtClean="0"/>
              <a:t>Ίστμαν</a:t>
            </a:r>
            <a:r>
              <a:rPr lang="el-GR" sz="1400" dirty="0" smtClean="0"/>
              <a:t> και τη χρονιά αυτή έχουμε την πρώτη </a:t>
            </a:r>
            <a:r>
              <a:rPr lang="el-GR" sz="1400" dirty="0" err="1" smtClean="0"/>
              <a:t>Kodak</a:t>
            </a:r>
            <a:r>
              <a:rPr lang="el-GR" sz="1400" dirty="0" smtClean="0"/>
              <a:t> με ρολό φιλμ. Η πρώτη, προσιτή στον κόσμο φωτογραφική μηχανή</a:t>
            </a:r>
          </a:p>
          <a:p>
            <a:pPr lvl="0"/>
            <a:r>
              <a:rPr lang="el-GR" sz="1400" dirty="0" smtClean="0"/>
              <a:t>Το 1904 ο Αύγουστος </a:t>
            </a:r>
            <a:r>
              <a:rPr lang="el-GR" sz="1400" dirty="0" err="1" smtClean="0"/>
              <a:t>Λουμιέρ</a:t>
            </a:r>
            <a:r>
              <a:rPr lang="el-GR" sz="1400" dirty="0" smtClean="0"/>
              <a:t> πήρε την πρώτη έγχρωμη φωτογραφία.</a:t>
            </a:r>
          </a:p>
          <a:p>
            <a:endParaRPr lang="el-GR" sz="1400" dirty="0" smtClean="0"/>
          </a:p>
          <a:p>
            <a:r>
              <a:rPr lang="el-GR" sz="1400" dirty="0" smtClean="0"/>
              <a:t>Το 1911-13:  Έχουμε την πρώτη από τα 30 δοκιμαστικά μοντέλα της πλέον διάσημης φωτογραφικής μηχανής μικρού μεγέθους, τη γνωστή </a:t>
            </a:r>
            <a:r>
              <a:rPr lang="el-GR" sz="1400" dirty="0" err="1" smtClean="0"/>
              <a:t>Leica</a:t>
            </a:r>
            <a:r>
              <a:rPr lang="el-GR" sz="1400" dirty="0" smtClean="0"/>
              <a:t> και από το 1925 έχουμε μαζική παραγωγή.</a:t>
            </a:r>
          </a:p>
          <a:p>
            <a:r>
              <a:rPr lang="el-GR" sz="1400" dirty="0" smtClean="0"/>
              <a:t>Το 1932 ιδρύεται το γκρουπ F64 που μέλη του είναι φωτογράφοι σαν τον </a:t>
            </a:r>
            <a:r>
              <a:rPr lang="el-GR" sz="1400" dirty="0" err="1" smtClean="0"/>
              <a:t>Άσελ</a:t>
            </a:r>
            <a:r>
              <a:rPr lang="el-GR" sz="1400" dirty="0" smtClean="0"/>
              <a:t> Άνταμς, </a:t>
            </a:r>
            <a:r>
              <a:rPr lang="el-GR" sz="1400" dirty="0" err="1" smtClean="0"/>
              <a:t>Γουέστον</a:t>
            </a:r>
            <a:r>
              <a:rPr lang="el-GR" sz="1400" dirty="0" smtClean="0"/>
              <a:t>, </a:t>
            </a:r>
            <a:r>
              <a:rPr lang="el-GR" sz="1400" dirty="0" err="1" smtClean="0"/>
              <a:t>Ντοροθέα</a:t>
            </a:r>
            <a:r>
              <a:rPr lang="el-GR" sz="1400" dirty="0" smtClean="0"/>
              <a:t> Λανγκ που άφησαν μερικές από τις ομορφότερες φωτογραφίες.</a:t>
            </a:r>
          </a:p>
          <a:p>
            <a:r>
              <a:rPr lang="el-GR" sz="1400" dirty="0" smtClean="0"/>
              <a:t>Το </a:t>
            </a:r>
            <a:r>
              <a:rPr lang="el-GR" sz="1400" dirty="0" smtClean="0"/>
              <a:t>1940-47: Η φωτογραφία μπαίνει στο Μουσείο Μοντέρνας Τέχνης στη Νέα Υόρκη</a:t>
            </a:r>
            <a:r>
              <a:rPr lang="el-GR" sz="1400" dirty="0" smtClean="0"/>
              <a:t>.</a:t>
            </a:r>
          </a:p>
          <a:p>
            <a:pPr lvl="0"/>
            <a:r>
              <a:rPr lang="el-GR" sz="1400" dirty="0" smtClean="0"/>
              <a:t>Το 1997 βλέπουμε τις πρώτες ψηφιακές φωτογραφίες από τον Άρη.</a:t>
            </a:r>
          </a:p>
          <a:p>
            <a:endParaRPr lang="el-GR" sz="1600" dirty="0" smtClean="0"/>
          </a:p>
          <a:p>
            <a:pPr lvl="0"/>
            <a:endParaRPr lang="el-GR" sz="1600" dirty="0" smtClean="0"/>
          </a:p>
          <a:p>
            <a:pPr>
              <a:buNone/>
            </a:pPr>
            <a:endParaRPr lang="el-GR" sz="1600" dirty="0"/>
          </a:p>
        </p:txBody>
      </p:sp>
    </p:spTree>
  </p:cSld>
  <p:clrMapOvr>
    <a:masterClrMapping/>
  </p:clrMapOvr>
  <p:transition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Η ΦΩΤΟΓΡΑΦΙΚΗ ΜΗΧΑΝΗ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1800" dirty="0" smtClean="0"/>
              <a:t>Η φωτογραφική μηχανή ως μια συσκευή </a:t>
            </a:r>
            <a:r>
              <a:rPr lang="el-GR" sz="1800" dirty="0" smtClean="0"/>
              <a:t>που μας </a:t>
            </a:r>
            <a:r>
              <a:rPr lang="el-GR" sz="1800" dirty="0" smtClean="0"/>
              <a:t>βοηθάει να καταγράφουμε </a:t>
            </a:r>
            <a:r>
              <a:rPr lang="el-GR" sz="1800" dirty="0" smtClean="0"/>
              <a:t>την πραγματικότητα </a:t>
            </a:r>
            <a:r>
              <a:rPr lang="el-GR" sz="1800" dirty="0" smtClean="0"/>
              <a:t>με τη βοήθεια του φωτός </a:t>
            </a:r>
            <a:r>
              <a:rPr lang="el-GR" sz="1800" dirty="0" smtClean="0"/>
              <a:t>και έχει </a:t>
            </a:r>
            <a:r>
              <a:rPr lang="el-GR" sz="1800" dirty="0" smtClean="0"/>
              <a:t>ζωή δύο αιώνες. </a:t>
            </a:r>
            <a:r>
              <a:rPr lang="el-GR" sz="1800" dirty="0" smtClean="0"/>
              <a:t> Αποτελείται από τα εξής μέρη :</a:t>
            </a:r>
          </a:p>
          <a:p>
            <a:r>
              <a:rPr lang="el-GR" sz="1800" b="1" u="sng" dirty="0" smtClean="0"/>
              <a:t> </a:t>
            </a:r>
            <a:r>
              <a:rPr lang="el-GR" sz="1800" b="1" u="sng" dirty="0" smtClean="0"/>
              <a:t>το σκοτεινό θάλαμο,                                                                    </a:t>
            </a:r>
            <a:endParaRPr lang="el-GR" sz="1800" b="1" u="sng" dirty="0" smtClean="0"/>
          </a:p>
          <a:p>
            <a:r>
              <a:rPr lang="el-GR" sz="1800" b="1" u="sng" dirty="0" smtClean="0"/>
              <a:t>το </a:t>
            </a:r>
            <a:r>
              <a:rPr lang="el-GR" sz="1800" b="1" u="sng" dirty="0" err="1" smtClean="0"/>
              <a:t>σύστηµα</a:t>
            </a:r>
            <a:r>
              <a:rPr lang="el-GR" sz="1800" b="1" u="sng" dirty="0" smtClean="0"/>
              <a:t> συγκράτησης και κίνησης </a:t>
            </a:r>
            <a:r>
              <a:rPr lang="el-GR" sz="1800" b="1" u="sng" dirty="0" err="1" smtClean="0"/>
              <a:t>τoυ</a:t>
            </a:r>
            <a:r>
              <a:rPr lang="el-GR" sz="1800" b="1" u="sng" dirty="0" smtClean="0"/>
              <a:t> </a:t>
            </a:r>
            <a:r>
              <a:rPr lang="el-GR" sz="1800" b="1" u="sng" dirty="0" err="1" smtClean="0"/>
              <a:t>φιλ</a:t>
            </a:r>
            <a:r>
              <a:rPr lang="el-GR" sz="1800" b="1" u="sng" dirty="0" smtClean="0"/>
              <a:t>µ                        </a:t>
            </a:r>
            <a:endParaRPr lang="el-GR" sz="1800" b="1" u="sng" dirty="0" smtClean="0"/>
          </a:p>
          <a:p>
            <a:r>
              <a:rPr lang="el-GR" sz="1800" b="1" u="sng" dirty="0" smtClean="0"/>
              <a:t>το </a:t>
            </a:r>
            <a:r>
              <a:rPr lang="el-GR" sz="1800" b="1" u="sng" dirty="0" smtClean="0"/>
              <a:t>κλείστρο,                                                                                 </a:t>
            </a:r>
            <a:endParaRPr lang="el-GR" sz="1800" b="1" u="sng" dirty="0" smtClean="0"/>
          </a:p>
          <a:p>
            <a:r>
              <a:rPr lang="el-GR" sz="1800" b="1" u="sng" dirty="0" smtClean="0"/>
              <a:t> </a:t>
            </a:r>
            <a:r>
              <a:rPr lang="el-GR" sz="1800" b="1" u="sng" dirty="0" smtClean="0"/>
              <a:t>το </a:t>
            </a:r>
            <a:r>
              <a:rPr lang="el-GR" sz="1800" b="1" u="sng" dirty="0" smtClean="0"/>
              <a:t>διάφραγμα                                                                        </a:t>
            </a:r>
          </a:p>
          <a:p>
            <a:r>
              <a:rPr lang="el-GR" sz="1800" b="1" u="sng" dirty="0" smtClean="0"/>
              <a:t> </a:t>
            </a:r>
            <a:r>
              <a:rPr lang="el-GR" sz="1800" b="1" u="sng" dirty="0" smtClean="0"/>
              <a:t>το φακό. </a:t>
            </a:r>
            <a:endParaRPr lang="el-GR" sz="1800" b="1" u="sng" dirty="0" smtClean="0"/>
          </a:p>
          <a:p>
            <a:pPr>
              <a:buNone/>
            </a:pPr>
            <a:r>
              <a:rPr lang="el-GR" sz="1800" dirty="0" smtClean="0"/>
              <a:t>Οι κατηγορίες των φωτογραφικών μηχανών είναι οι εξής:</a:t>
            </a:r>
          </a:p>
          <a:p>
            <a:r>
              <a:rPr lang="el-GR" sz="1800" b="1" u="sng" dirty="0" smtClean="0"/>
              <a:t>Φωτογραφική μηχανή στούντιο</a:t>
            </a:r>
            <a:endParaRPr lang="el-GR" sz="1800" dirty="0" smtClean="0"/>
          </a:p>
          <a:p>
            <a:r>
              <a:rPr lang="el-GR" sz="1800" b="1" u="sng" dirty="0" err="1" smtClean="0"/>
              <a:t>Μονοοπτική</a:t>
            </a:r>
            <a:r>
              <a:rPr lang="el-GR" sz="1800" b="1" u="sng" dirty="0" smtClean="0"/>
              <a:t> ρεφλέξ</a:t>
            </a:r>
            <a:endParaRPr lang="el-GR" sz="1800" dirty="0" smtClean="0"/>
          </a:p>
          <a:p>
            <a:r>
              <a:rPr lang="el-GR" sz="1800" b="1" u="sng" dirty="0" smtClean="0"/>
              <a:t>Φωτογραφική μηχανή </a:t>
            </a:r>
            <a:r>
              <a:rPr lang="el-GR" sz="1800" b="1" u="sng" dirty="0" smtClean="0"/>
              <a:t>τσέπης(</a:t>
            </a:r>
            <a:r>
              <a:rPr lang="en-US" sz="1800" b="1" u="sng" dirty="0" smtClean="0"/>
              <a:t>DSLR, MIRRORLESS,COMPACT)</a:t>
            </a:r>
            <a:endParaRPr lang="el-GR" sz="1800" dirty="0" smtClean="0"/>
          </a:p>
          <a:p>
            <a:endParaRPr lang="el-GR" sz="1600" dirty="0" smtClean="0"/>
          </a:p>
          <a:p>
            <a:endParaRPr lang="el-GR" sz="1600" dirty="0"/>
          </a:p>
        </p:txBody>
      </p:sp>
    </p:spTree>
  </p:cSld>
  <p:clrMapOvr>
    <a:masterClrMapping/>
  </p:clrMapOvr>
  <p:transition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ΦΩΤΟΓΡΑΦΙΚΟΣ ΕΞΟΠΛΙΣΜΟΣ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1800" b="1" dirty="0" smtClean="0"/>
              <a:t>Φακοί( ΚΑΝΟΝΙΚΟΣ,  ΤΗΛΕΦΑΚΟΣ, ΕΥΡΥΓΩΝΙΟΣ)</a:t>
            </a:r>
          </a:p>
          <a:p>
            <a:r>
              <a:rPr lang="el-GR" sz="1800" b="1" dirty="0" smtClean="0"/>
              <a:t>Φωτόμετρο (χειρός</a:t>
            </a:r>
            <a:r>
              <a:rPr lang="el-GR" sz="1800" b="1" dirty="0" smtClean="0"/>
              <a:t>)</a:t>
            </a:r>
          </a:p>
          <a:p>
            <a:r>
              <a:rPr lang="el-GR" sz="1800" b="1" dirty="0" smtClean="0"/>
              <a:t>Ομπρέλες </a:t>
            </a:r>
            <a:r>
              <a:rPr lang="el-GR" sz="1800" b="1" dirty="0" smtClean="0"/>
              <a:t>φωτογράφισης(</a:t>
            </a:r>
            <a:r>
              <a:rPr lang="el-GR" sz="1800" b="1" dirty="0" smtClean="0"/>
              <a:t>Διαφανής </a:t>
            </a:r>
            <a:r>
              <a:rPr lang="el-GR" sz="1800" b="1" dirty="0" smtClean="0"/>
              <a:t>Ομπρέλα, </a:t>
            </a:r>
            <a:r>
              <a:rPr lang="el-GR" sz="1800" b="1" dirty="0" smtClean="0"/>
              <a:t>Ασημί </a:t>
            </a:r>
            <a:r>
              <a:rPr lang="el-GR" sz="1800" b="1" dirty="0" smtClean="0"/>
              <a:t>Ομπρέλα</a:t>
            </a:r>
            <a:r>
              <a:rPr lang="el-GR" sz="1800" dirty="0" smtClean="0"/>
              <a:t>)</a:t>
            </a:r>
          </a:p>
          <a:p>
            <a:r>
              <a:rPr lang="el-GR" sz="1800" b="1" dirty="0" smtClean="0"/>
              <a:t>Ανακλαστήρες </a:t>
            </a:r>
            <a:r>
              <a:rPr lang="el-GR" sz="1800" b="1" dirty="0" smtClean="0"/>
              <a:t>φωτός</a:t>
            </a:r>
            <a:r>
              <a:rPr lang="el-GR" sz="1800" dirty="0" smtClean="0"/>
              <a:t> </a:t>
            </a:r>
          </a:p>
          <a:p>
            <a:r>
              <a:rPr lang="el-GR" sz="1800" b="1" dirty="0" smtClean="0"/>
              <a:t>Τρίποδο φωτογραφικής </a:t>
            </a:r>
            <a:r>
              <a:rPr lang="el-GR" sz="1800" b="1" dirty="0" smtClean="0"/>
              <a:t>μηχανής</a:t>
            </a:r>
          </a:p>
          <a:p>
            <a:r>
              <a:rPr lang="el-GR" sz="1800" b="1" dirty="0" smtClean="0"/>
              <a:t>Εξωτερικό </a:t>
            </a:r>
            <a:r>
              <a:rPr lang="el-GR" sz="1800" b="1" dirty="0" smtClean="0"/>
              <a:t>φλας</a:t>
            </a:r>
          </a:p>
          <a:p>
            <a:pPr>
              <a:buNone/>
            </a:pPr>
            <a:endParaRPr lang="el-GR" sz="1600" b="1" dirty="0" smtClean="0"/>
          </a:p>
          <a:p>
            <a:pPr>
              <a:buNone/>
            </a:pPr>
            <a:endParaRPr lang="el-GR" sz="1600" b="1" dirty="0" smtClean="0"/>
          </a:p>
          <a:p>
            <a:pPr algn="ctr">
              <a:buNone/>
            </a:pPr>
            <a:r>
              <a:rPr lang="el-GR" dirty="0" smtClean="0"/>
              <a:t>Η ΦΩΤΟΓΡΑΦΙΑ ΧΩΡΙΖΕΤΑΙ ΣΕ ΑΝΑΛΟΓΙΚΗ ΚΑΙ ΨΗΦΙΑΚΗ</a:t>
            </a:r>
          </a:p>
          <a:p>
            <a:pPr algn="ctr">
              <a:buNone/>
            </a:pPr>
            <a:endParaRPr lang="el-GR" dirty="0"/>
          </a:p>
        </p:txBody>
      </p:sp>
    </p:spTree>
  </p:cSld>
  <p:clrMapOvr>
    <a:masterClrMapping/>
  </p:clrMapOvr>
  <p:transition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ΕΙΔΗ ΤΗΣ ΦΩΤΟΓΡΑΦΙΑΣ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sz="1800" b="1" u="sng" dirty="0" err="1" smtClean="0"/>
              <a:t>Φωτοειδησεογραφία</a:t>
            </a:r>
            <a:r>
              <a:rPr lang="el-GR" sz="1800" b="1" u="sng" dirty="0" smtClean="0"/>
              <a:t>  (</a:t>
            </a:r>
            <a:r>
              <a:rPr lang="el-GR" sz="1800" b="1" u="sng" dirty="0" err="1" smtClean="0"/>
              <a:t>Φωτορεπορτάζ</a:t>
            </a:r>
            <a:r>
              <a:rPr lang="el-GR" sz="1800" b="1" u="sng" dirty="0" smtClean="0"/>
              <a:t>)</a:t>
            </a:r>
            <a:r>
              <a:rPr lang="el-GR" sz="1800" dirty="0" smtClean="0"/>
              <a:t> δηλαδή </a:t>
            </a:r>
            <a:r>
              <a:rPr lang="el-GR" sz="1800" dirty="0" smtClean="0"/>
              <a:t>η κάλυψη (συμπλήρωση) μιας ειδησεογραφίας με </a:t>
            </a:r>
            <a:r>
              <a:rPr lang="el-GR" sz="1800" dirty="0" smtClean="0"/>
              <a:t>φωτογραφία και </a:t>
            </a:r>
            <a:r>
              <a:rPr lang="el-GR" sz="1800" dirty="0" smtClean="0"/>
              <a:t>εξελικτικά με </a:t>
            </a:r>
            <a:r>
              <a:rPr lang="el-GR" sz="1800" dirty="0" smtClean="0"/>
              <a:t>βίντεο.</a:t>
            </a:r>
          </a:p>
          <a:p>
            <a:r>
              <a:rPr lang="el-GR" sz="1800" b="1" u="sng" dirty="0" smtClean="0"/>
              <a:t>Διαφημιστική Φωτογραφία – Φωτογραφία </a:t>
            </a:r>
            <a:r>
              <a:rPr lang="el-GR" sz="1800" b="1" u="sng" dirty="0" smtClean="0"/>
              <a:t>στούντιο  </a:t>
            </a:r>
            <a:r>
              <a:rPr lang="el-GR" sz="1800" dirty="0" smtClean="0"/>
              <a:t>δηλαδή η φωτογραφία </a:t>
            </a:r>
            <a:r>
              <a:rPr lang="el-GR" sz="1800" dirty="0" smtClean="0"/>
              <a:t>αντικειμένων, </a:t>
            </a:r>
            <a:r>
              <a:rPr lang="el-GR" sz="1800" dirty="0" smtClean="0"/>
              <a:t>η </a:t>
            </a:r>
            <a:r>
              <a:rPr lang="el-GR" sz="1800" dirty="0" smtClean="0"/>
              <a:t>φωτογραφία μόδας αλλά και </a:t>
            </a:r>
            <a:r>
              <a:rPr lang="el-GR" sz="1800" dirty="0" smtClean="0"/>
              <a:t>η </a:t>
            </a:r>
            <a:r>
              <a:rPr lang="el-GR" sz="1800" dirty="0" smtClean="0"/>
              <a:t>φωτογραφία </a:t>
            </a:r>
            <a:r>
              <a:rPr lang="el-GR" sz="1800" dirty="0" smtClean="0"/>
              <a:t>πορτραίτων που συνδέεται </a:t>
            </a:r>
            <a:r>
              <a:rPr lang="el-GR" sz="1800" dirty="0" smtClean="0"/>
              <a:t>με την παραγωγή, περισσότερο, εμπορικής φωτογραφίας</a:t>
            </a:r>
            <a:r>
              <a:rPr lang="el-GR" sz="1800" dirty="0" smtClean="0"/>
              <a:t>.</a:t>
            </a:r>
          </a:p>
          <a:p>
            <a:r>
              <a:rPr lang="el-GR" sz="1800" b="1" u="sng" dirty="0" smtClean="0"/>
              <a:t>Αρχιτεκτονική </a:t>
            </a:r>
            <a:r>
              <a:rPr lang="el-GR" sz="1800" b="1" u="sng" dirty="0" smtClean="0"/>
              <a:t>Φωτογραφία – Φωτογραφία εσωτερικών </a:t>
            </a:r>
            <a:r>
              <a:rPr lang="el-GR" sz="1800" b="1" u="sng" dirty="0" smtClean="0"/>
              <a:t>χώρων </a:t>
            </a:r>
            <a:r>
              <a:rPr lang="el-GR" sz="1800" dirty="0" smtClean="0"/>
              <a:t>δηλαδή η φωτογράφιση </a:t>
            </a:r>
            <a:r>
              <a:rPr lang="el-GR" sz="1800" dirty="0" smtClean="0"/>
              <a:t>κτιρίων και εσωτερικών χώρων. </a:t>
            </a:r>
            <a:endParaRPr lang="el-GR" sz="1800" dirty="0" smtClean="0"/>
          </a:p>
          <a:p>
            <a:r>
              <a:rPr lang="el-GR" sz="1800" b="1" u="sng" dirty="0" smtClean="0"/>
              <a:t>Φωτογραφία </a:t>
            </a:r>
            <a:r>
              <a:rPr lang="el-GR" sz="1800" b="1" u="sng" dirty="0" smtClean="0"/>
              <a:t>Τέχνης </a:t>
            </a:r>
            <a:r>
              <a:rPr lang="el-GR" sz="1800" dirty="0" smtClean="0"/>
              <a:t>δηλαδή ο πειραματισμός </a:t>
            </a:r>
            <a:r>
              <a:rPr lang="el-GR" sz="1800" dirty="0" smtClean="0"/>
              <a:t>με τη φόρμα, αλλά και η δόμηση ενός ισχυρού θέματος (</a:t>
            </a:r>
            <a:r>
              <a:rPr lang="el-GR" sz="1800" dirty="0" err="1" smtClean="0"/>
              <a:t>concept</a:t>
            </a:r>
            <a:r>
              <a:rPr lang="el-GR" sz="1800" dirty="0" smtClean="0"/>
              <a:t>) που επιδέχεται πολλαπλές </a:t>
            </a:r>
            <a:r>
              <a:rPr lang="el-GR" sz="1800" dirty="0" smtClean="0"/>
              <a:t>αναγνώσεις και  φέρουν τη </a:t>
            </a:r>
            <a:r>
              <a:rPr lang="el-GR" sz="1800" dirty="0" smtClean="0"/>
              <a:t>φωτογραφία πιο κοντά στις εικαστικές </a:t>
            </a:r>
            <a:r>
              <a:rPr lang="el-GR" sz="1800" dirty="0" smtClean="0"/>
              <a:t>τέχνες. Η φωτογραφία τέχνης χωρίζεται σε φωτογραφία πορτρέτου και φωτογραφία τοπίου.</a:t>
            </a:r>
          </a:p>
          <a:p>
            <a:r>
              <a:rPr lang="el-GR" sz="1800" dirty="0" smtClean="0"/>
              <a:t> </a:t>
            </a:r>
            <a:r>
              <a:rPr lang="en-US" sz="1800" b="1" u="sng" dirty="0" err="1" smtClean="0"/>
              <a:t>Selfie</a:t>
            </a:r>
            <a:r>
              <a:rPr lang="en-US" sz="1800" b="1" u="sng" dirty="0" smtClean="0"/>
              <a:t> </a:t>
            </a:r>
            <a:r>
              <a:rPr lang="el-GR" sz="1800" dirty="0" smtClean="0"/>
              <a:t>είναι το είδος της φωτογραφίας που στιγμάτισε την εποχή μας. Με τον όρο «</a:t>
            </a:r>
            <a:r>
              <a:rPr lang="el-GR" sz="1800" dirty="0" err="1" smtClean="0"/>
              <a:t>selfie</a:t>
            </a:r>
            <a:r>
              <a:rPr lang="el-GR" sz="1800" dirty="0" smtClean="0"/>
              <a:t>», εννοούμε την </a:t>
            </a:r>
            <a:r>
              <a:rPr lang="el-GR" sz="1800" dirty="0" err="1" smtClean="0"/>
              <a:t>αυτο</a:t>
            </a:r>
            <a:r>
              <a:rPr lang="el-GR" sz="1800" dirty="0" smtClean="0"/>
              <a:t>- φωτογράφηση συνήθως με την κάμερα του κινητού ή με τη βοήθεια ενός καθρέφτη και την κοινοποίησή της σε διάφορα μέσα κοινωνικής δικτύωσης (</a:t>
            </a:r>
            <a:r>
              <a:rPr lang="el-GR" sz="1800" dirty="0" err="1" smtClean="0"/>
              <a:t>social</a:t>
            </a:r>
            <a:r>
              <a:rPr lang="el-GR" sz="1800" dirty="0" smtClean="0"/>
              <a:t> </a:t>
            </a:r>
            <a:r>
              <a:rPr lang="el-GR" sz="1800" dirty="0" err="1" smtClean="0"/>
              <a:t>media</a:t>
            </a:r>
            <a:r>
              <a:rPr lang="el-GR" sz="1800" dirty="0" smtClean="0"/>
              <a:t>).</a:t>
            </a:r>
            <a:endParaRPr lang="el-GR" sz="1800" dirty="0" smtClean="0"/>
          </a:p>
          <a:p>
            <a:endParaRPr lang="el-GR" sz="1600" dirty="0" smtClean="0"/>
          </a:p>
          <a:p>
            <a:endParaRPr lang="el-GR" sz="1600" dirty="0" smtClean="0"/>
          </a:p>
          <a:p>
            <a:endParaRPr lang="el-GR" sz="1600" dirty="0"/>
          </a:p>
        </p:txBody>
      </p:sp>
    </p:spTree>
  </p:cSld>
  <p:clrMapOvr>
    <a:masterClrMapping/>
  </p:clrMapOvr>
  <p:transition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ΦΩΤΟΓΡΑΦΙΑ ΩΣ ΤΕΧΝΗ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l-GR" sz="2000" b="1" u="sng" dirty="0" smtClean="0"/>
              <a:t>ΦΩΤΟΓΡΑΦΙΚΑ ΚΙΝΗΜΑΤΑ : </a:t>
            </a:r>
            <a:r>
              <a:rPr lang="el-GR" sz="2000" dirty="0" smtClean="0"/>
              <a:t>Ουμανισμός, ο Κονστρουκτιβισμός, ο Μοντερνισμός, το </a:t>
            </a:r>
            <a:r>
              <a:rPr lang="el-GR" sz="2000" dirty="0" err="1" smtClean="0"/>
              <a:t>Μπάουχάουζ</a:t>
            </a:r>
            <a:r>
              <a:rPr lang="el-GR" sz="2000" dirty="0" smtClean="0"/>
              <a:t>, ο  Σουρεαλισμός και  ο Φουτουρισμός </a:t>
            </a:r>
          </a:p>
          <a:p>
            <a:pPr>
              <a:buNone/>
            </a:pPr>
            <a:r>
              <a:rPr lang="el-GR" sz="2000" b="1" u="sng" dirty="0" smtClean="0"/>
              <a:t>ΓΝΩΣΤΟΙ ΚΑΛΛΙΤΕΧΝΕΣ-ΦΩΤΟΓΡΑΦΟΙ</a:t>
            </a:r>
          </a:p>
          <a:p>
            <a:r>
              <a:rPr lang="el-GR" sz="2000" dirty="0" err="1" smtClean="0"/>
              <a:t>Ansel</a:t>
            </a:r>
            <a:r>
              <a:rPr lang="el-GR" sz="2000" dirty="0" smtClean="0"/>
              <a:t> </a:t>
            </a:r>
            <a:r>
              <a:rPr lang="el-GR" sz="2000" dirty="0" err="1" smtClean="0"/>
              <a:t>Adams</a:t>
            </a:r>
            <a:r>
              <a:rPr lang="el-GR" sz="2000" dirty="0" smtClean="0"/>
              <a:t> </a:t>
            </a:r>
          </a:p>
          <a:p>
            <a:r>
              <a:rPr lang="el-GR" sz="2000" dirty="0" err="1" smtClean="0"/>
              <a:t>Henri</a:t>
            </a:r>
            <a:r>
              <a:rPr lang="el-GR" sz="2000" dirty="0" smtClean="0"/>
              <a:t> </a:t>
            </a:r>
            <a:r>
              <a:rPr lang="el-GR" sz="2000" dirty="0" err="1" smtClean="0"/>
              <a:t>Cartier</a:t>
            </a:r>
            <a:r>
              <a:rPr lang="el-GR" sz="2000" dirty="0" smtClean="0"/>
              <a:t> </a:t>
            </a:r>
            <a:r>
              <a:rPr lang="el-GR" sz="2000" dirty="0" err="1" smtClean="0"/>
              <a:t>Bresson</a:t>
            </a:r>
            <a:r>
              <a:rPr lang="el-GR" sz="2000" dirty="0" smtClean="0"/>
              <a:t> </a:t>
            </a:r>
          </a:p>
          <a:p>
            <a:r>
              <a:rPr lang="el-GR" sz="2000" dirty="0" err="1" smtClean="0"/>
              <a:t>Μan</a:t>
            </a:r>
            <a:r>
              <a:rPr lang="el-GR" sz="2000" dirty="0" smtClean="0"/>
              <a:t> </a:t>
            </a:r>
            <a:r>
              <a:rPr lang="el-GR" sz="2000" dirty="0" err="1" smtClean="0"/>
              <a:t>Ray</a:t>
            </a:r>
            <a:r>
              <a:rPr lang="el-GR" sz="2000" dirty="0" smtClean="0"/>
              <a:t> </a:t>
            </a:r>
          </a:p>
          <a:p>
            <a:r>
              <a:rPr lang="el-GR" sz="2000" dirty="0" err="1" smtClean="0"/>
              <a:t>Andre</a:t>
            </a:r>
            <a:r>
              <a:rPr lang="el-GR" sz="2000" dirty="0" smtClean="0"/>
              <a:t> </a:t>
            </a:r>
            <a:r>
              <a:rPr lang="el-GR" sz="2000" dirty="0" err="1" smtClean="0"/>
              <a:t>Kertesz</a:t>
            </a:r>
            <a:r>
              <a:rPr lang="el-GR" sz="2000" dirty="0" smtClean="0"/>
              <a:t> </a:t>
            </a:r>
          </a:p>
          <a:p>
            <a:r>
              <a:rPr lang="el-GR" sz="2000" dirty="0" err="1" smtClean="0"/>
              <a:t>Robert</a:t>
            </a:r>
            <a:r>
              <a:rPr lang="el-GR" sz="2000" dirty="0" smtClean="0"/>
              <a:t> </a:t>
            </a:r>
            <a:r>
              <a:rPr lang="el-GR" sz="2000" dirty="0" err="1" smtClean="0"/>
              <a:t>Doisneau</a:t>
            </a:r>
            <a:r>
              <a:rPr lang="el-GR" sz="2000" dirty="0" smtClean="0"/>
              <a:t> </a:t>
            </a:r>
          </a:p>
          <a:p>
            <a:r>
              <a:rPr lang="el-GR" sz="2000" dirty="0" err="1" smtClean="0"/>
              <a:t>Gary</a:t>
            </a:r>
            <a:r>
              <a:rPr lang="el-GR" sz="2000" dirty="0" smtClean="0"/>
              <a:t> </a:t>
            </a:r>
            <a:r>
              <a:rPr lang="el-GR" sz="2000" dirty="0" err="1" smtClean="0"/>
              <a:t>Winogrand</a:t>
            </a:r>
            <a:r>
              <a:rPr lang="el-GR" sz="2000" dirty="0" smtClean="0"/>
              <a:t> </a:t>
            </a:r>
          </a:p>
          <a:p>
            <a:r>
              <a:rPr lang="el-GR" sz="2000" dirty="0" err="1" smtClean="0"/>
              <a:t>Richard</a:t>
            </a:r>
            <a:r>
              <a:rPr lang="el-GR" sz="2000" dirty="0" smtClean="0"/>
              <a:t> </a:t>
            </a:r>
            <a:r>
              <a:rPr lang="el-GR" sz="2000" dirty="0" err="1" smtClean="0"/>
              <a:t>Avedon</a:t>
            </a:r>
            <a:r>
              <a:rPr lang="el-GR" sz="2000" dirty="0" smtClean="0"/>
              <a:t> </a:t>
            </a:r>
          </a:p>
          <a:p>
            <a:r>
              <a:rPr lang="el-GR" sz="2000" dirty="0" err="1" smtClean="0"/>
              <a:t>Robert</a:t>
            </a:r>
            <a:r>
              <a:rPr lang="el-GR" sz="2000" dirty="0" smtClean="0"/>
              <a:t> </a:t>
            </a:r>
            <a:r>
              <a:rPr lang="el-GR" sz="2000" dirty="0" err="1" smtClean="0"/>
              <a:t>Capa</a:t>
            </a:r>
            <a:r>
              <a:rPr lang="el-GR" sz="2000" dirty="0" smtClean="0"/>
              <a:t> </a:t>
            </a:r>
          </a:p>
          <a:p>
            <a:r>
              <a:rPr lang="el-GR" sz="2000" dirty="0" err="1" smtClean="0"/>
              <a:t>Yousuf</a:t>
            </a:r>
            <a:r>
              <a:rPr lang="el-GR" sz="2000" dirty="0" smtClean="0"/>
              <a:t> </a:t>
            </a:r>
            <a:r>
              <a:rPr lang="el-GR" sz="2000" dirty="0" err="1" smtClean="0"/>
              <a:t>Karsh</a:t>
            </a:r>
            <a:r>
              <a:rPr lang="el-GR" sz="2000" dirty="0" smtClean="0"/>
              <a:t> </a:t>
            </a:r>
          </a:p>
          <a:p>
            <a:r>
              <a:rPr lang="el-GR" sz="2000" dirty="0" err="1" smtClean="0"/>
              <a:t>Dorothea</a:t>
            </a:r>
            <a:r>
              <a:rPr lang="el-GR" sz="2000" dirty="0" smtClean="0"/>
              <a:t> </a:t>
            </a:r>
            <a:r>
              <a:rPr lang="el-GR" sz="2000" dirty="0" err="1" smtClean="0"/>
              <a:t>Lange</a:t>
            </a:r>
            <a:r>
              <a:rPr lang="el-GR" sz="2000" dirty="0" smtClean="0"/>
              <a:t> </a:t>
            </a:r>
          </a:p>
          <a:p>
            <a:r>
              <a:rPr lang="el-GR" sz="2000" dirty="0" err="1" smtClean="0"/>
              <a:t>Robert</a:t>
            </a:r>
            <a:r>
              <a:rPr lang="el-GR" sz="2000" dirty="0" smtClean="0"/>
              <a:t> </a:t>
            </a:r>
            <a:r>
              <a:rPr lang="el-GR" sz="2000" dirty="0" err="1" smtClean="0"/>
              <a:t>Mapplethorpe</a:t>
            </a:r>
            <a:r>
              <a:rPr lang="el-GR" sz="2000" dirty="0" smtClean="0"/>
              <a:t> </a:t>
            </a:r>
          </a:p>
          <a:p>
            <a:r>
              <a:rPr lang="el-GR" sz="2000" dirty="0" err="1" smtClean="0"/>
              <a:t>Edward</a:t>
            </a:r>
            <a:r>
              <a:rPr lang="el-GR" sz="2000" dirty="0" smtClean="0"/>
              <a:t> </a:t>
            </a:r>
            <a:r>
              <a:rPr lang="el-GR" sz="2000" dirty="0" err="1" smtClean="0"/>
              <a:t>Weston</a:t>
            </a:r>
            <a:r>
              <a:rPr lang="el-GR" sz="2000" dirty="0" smtClean="0"/>
              <a:t> </a:t>
            </a:r>
            <a:endParaRPr lang="el-GR" sz="2000" dirty="0" smtClean="0"/>
          </a:p>
          <a:p>
            <a:endParaRPr lang="el-GR" sz="2000" b="1" u="sng" dirty="0" smtClean="0"/>
          </a:p>
          <a:p>
            <a:pPr>
              <a:buNone/>
            </a:pPr>
            <a:endParaRPr lang="el-GR" sz="2000" dirty="0"/>
          </a:p>
        </p:txBody>
      </p:sp>
    </p:spTree>
  </p:cSld>
  <p:clrMapOvr>
    <a:masterClrMapping/>
  </p:clrMapOvr>
  <p:transition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1472" y="428604"/>
            <a:ext cx="8229600" cy="1143000"/>
          </a:xfrm>
        </p:spPr>
        <p:txBody>
          <a:bodyPr/>
          <a:lstStyle/>
          <a:p>
            <a:r>
              <a:rPr lang="el-GR" dirty="0" smtClean="0"/>
              <a:t>ΕΥΧΑΡΙΣΤΟΥΜΕ!! </a:t>
            </a:r>
            <a:endParaRPr lang="el-GR" dirty="0"/>
          </a:p>
        </p:txBody>
      </p:sp>
      <p:pic>
        <p:nvPicPr>
          <p:cNvPr id="3" name="2 - Εικόνα" descr="DSC_047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1500174"/>
            <a:ext cx="5871563" cy="442915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Τεχνικό">
  <a:themeElements>
    <a:clrScheme name="Διαβάθμιση του γκρι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Τεχνικό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Τεχν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94</TotalTime>
  <Words>383</Words>
  <PresentationFormat>Προβολή στην οθόνη (4:3)</PresentationFormat>
  <Paragraphs>63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Τεχνικό</vt:lpstr>
      <vt:lpstr>Η ΕΞΕΛΙΞΗ ΤΗΣ ΦΩΤΟΓΡΑΦΙΑΣ</vt:lpstr>
      <vt:lpstr>Η ΙΣΤΟΡΙΑ ΤΗΣ ΦΩΤΟΓΡΑΦΙΑΣ</vt:lpstr>
      <vt:lpstr>Η ΦΩΤΟΓΡΑΦΙΚΗ ΜΗΧΑΝΗ</vt:lpstr>
      <vt:lpstr>ΦΩΤΟΓΡΑΦΙΚΟΣ ΕΞΟΠΛΙΣΜΟΣ</vt:lpstr>
      <vt:lpstr>ΤΑ ΕΙΔΗ ΤΗΣ ΦΩΤΟΓΡΑΦΙΑΣ</vt:lpstr>
      <vt:lpstr>ΦΩΤΟΓΡΑΦΙΑ ΩΣ ΤΕΧΝΗ</vt:lpstr>
      <vt:lpstr>ΕΥΧΑΡΙΣΤΟΥΜΕ!!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ΕΞΕΛΙΞΗ ΤΗΣ ΦΩΤΟΓΡΑΦΙΑΣ</dc:title>
  <dc:creator>user</dc:creator>
  <cp:lastModifiedBy>user</cp:lastModifiedBy>
  <cp:revision>12</cp:revision>
  <dcterms:created xsi:type="dcterms:W3CDTF">2017-04-20T09:48:39Z</dcterms:created>
  <dcterms:modified xsi:type="dcterms:W3CDTF">2017-04-20T11:37:08Z</dcterms:modified>
</cp:coreProperties>
</file>